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</p:sldIdLst>
  <p:sldSz cx="13004800" cy="9753600"/>
  <p:notesSz cx="13004800" cy="97536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8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70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8099" y="1141048"/>
            <a:ext cx="7990777" cy="3614480"/>
          </a:xfrm>
        </p:spPr>
        <p:txBody>
          <a:bodyPr bIns="0" anchor="b">
            <a:normAutofit/>
          </a:bodyPr>
          <a:lstStyle>
            <a:lvl1pPr algn="l"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08099" y="5022159"/>
            <a:ext cx="7990777" cy="1390394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276" b="0" cap="all" baseline="0">
                <a:solidFill>
                  <a:schemeClr val="tx1"/>
                </a:solidFill>
              </a:defRPr>
            </a:lvl1pPr>
            <a:lvl2pPr marL="487672" indent="0" algn="ctr">
              <a:buNone/>
              <a:defRPr sz="2133"/>
            </a:lvl2pPr>
            <a:lvl3pPr marL="975345" indent="0" algn="ctr">
              <a:buNone/>
              <a:defRPr sz="1920"/>
            </a:lvl3pPr>
            <a:lvl4pPr marL="1463017" indent="0" algn="ctr">
              <a:buNone/>
              <a:defRPr sz="1707"/>
            </a:lvl4pPr>
            <a:lvl5pPr marL="1950690" indent="0" algn="ctr">
              <a:buNone/>
              <a:defRPr sz="1707"/>
            </a:lvl5pPr>
            <a:lvl6pPr marL="2438362" indent="0" algn="ctr">
              <a:buNone/>
              <a:defRPr sz="1707"/>
            </a:lvl6pPr>
            <a:lvl7pPr marL="2926034" indent="0" algn="ctr">
              <a:buNone/>
              <a:defRPr sz="1707"/>
            </a:lvl7pPr>
            <a:lvl8pPr marL="3413707" indent="0" algn="ctr">
              <a:buNone/>
              <a:defRPr sz="1707"/>
            </a:lvl8pPr>
            <a:lvl9pPr marL="3901379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08098" y="468350"/>
            <a:ext cx="4389393" cy="439753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040467" y="1136317"/>
            <a:ext cx="1140629" cy="716200"/>
          </a:xfrm>
        </p:spPr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3408099" y="5018371"/>
            <a:ext cx="799077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724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2052966" y="2626970"/>
            <a:ext cx="93459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27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38974" y="1136319"/>
            <a:ext cx="1568750" cy="6627398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2966" y="1136319"/>
            <a:ext cx="7539335" cy="66273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9838973" y="1136319"/>
            <a:ext cx="0" cy="6627398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322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33" name="Straight Connector 32"/>
          <p:cNvCxnSpPr/>
          <p:nvPr/>
        </p:nvCxnSpPr>
        <p:spPr>
          <a:xfrm>
            <a:off x="2052966" y="2626970"/>
            <a:ext cx="93459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20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2965" y="2497607"/>
            <a:ext cx="7988625" cy="2685084"/>
          </a:xfrm>
        </p:spPr>
        <p:txBody>
          <a:bodyPr anchor="b">
            <a:normAutofit/>
          </a:bodyPr>
          <a:lstStyle>
            <a:lvl1pPr algn="l"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2966" y="5413257"/>
            <a:ext cx="7988625" cy="1440610"/>
          </a:xfrm>
        </p:spPr>
        <p:txBody>
          <a:bodyPr tIns="91440">
            <a:normAutofit/>
          </a:bodyPr>
          <a:lstStyle>
            <a:lvl1pPr marL="0" indent="0" algn="l">
              <a:buNone/>
              <a:defRPr sz="2560">
                <a:solidFill>
                  <a:schemeClr val="tx1"/>
                </a:solidFill>
              </a:defRPr>
            </a:lvl1pPr>
            <a:lvl2pPr marL="48767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52965" y="5411534"/>
            <a:ext cx="798862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07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2966" y="1144733"/>
            <a:ext cx="9345910" cy="15065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2964" y="2864265"/>
            <a:ext cx="4445683" cy="48889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53503" y="2864265"/>
            <a:ext cx="4445372" cy="48889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33" name="Straight Connector 32"/>
          <p:cNvCxnSpPr/>
          <p:nvPr/>
        </p:nvCxnSpPr>
        <p:spPr>
          <a:xfrm>
            <a:off x="2052966" y="2626970"/>
            <a:ext cx="93459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648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2052966" y="2626970"/>
            <a:ext cx="93459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2965" y="1143701"/>
            <a:ext cx="9345911" cy="15023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2965" y="2872250"/>
            <a:ext cx="4445534" cy="1140541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29" b="0" cap="all" baseline="0">
                <a:solidFill>
                  <a:schemeClr val="accent1"/>
                </a:solidFill>
              </a:defRPr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2965" y="4016740"/>
            <a:ext cx="4445534" cy="37610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53503" y="2877162"/>
            <a:ext cx="4445372" cy="1140959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29" b="0" cap="all" baseline="0">
                <a:solidFill>
                  <a:schemeClr val="accent1"/>
                </a:solidFill>
              </a:defRPr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53503" y="4012788"/>
            <a:ext cx="4445372" cy="3750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906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2052966" y="2626970"/>
            <a:ext cx="93459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37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032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6638" y="1136318"/>
            <a:ext cx="3450240" cy="3195900"/>
          </a:xfrm>
        </p:spPr>
        <p:txBody>
          <a:bodyPr anchor="b">
            <a:normAutofit/>
          </a:bodyPr>
          <a:lstStyle>
            <a:lvl1pPr algn="l"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54355" y="1136319"/>
            <a:ext cx="5444520" cy="662588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6638" y="4558923"/>
            <a:ext cx="3452258" cy="3197413"/>
          </a:xfrm>
        </p:spPr>
        <p:txBody>
          <a:bodyPr>
            <a:normAutofit/>
          </a:bodyPr>
          <a:lstStyle>
            <a:lvl1pPr marL="0" indent="0" algn="l">
              <a:buNone/>
              <a:defRPr sz="2276"/>
            </a:lvl1pPr>
            <a:lvl2pPr marL="487672" indent="0">
              <a:buNone/>
              <a:defRPr sz="1493"/>
            </a:lvl2pPr>
            <a:lvl3pPr marL="975345" indent="0">
              <a:buNone/>
              <a:defRPr sz="1280"/>
            </a:lvl3pPr>
            <a:lvl4pPr marL="1463017" indent="0">
              <a:buNone/>
              <a:defRPr sz="1067"/>
            </a:lvl4pPr>
            <a:lvl5pPr marL="1950690" indent="0">
              <a:buNone/>
              <a:defRPr sz="1067"/>
            </a:lvl5pPr>
            <a:lvl6pPr marL="2438362" indent="0">
              <a:buNone/>
              <a:defRPr sz="1067"/>
            </a:lvl6pPr>
            <a:lvl7pPr marL="2926034" indent="0">
              <a:buNone/>
              <a:defRPr sz="1067"/>
            </a:lvl7pPr>
            <a:lvl8pPr marL="3413707" indent="0">
              <a:buNone/>
              <a:defRPr sz="1067"/>
            </a:lvl8pPr>
            <a:lvl9pPr marL="3901379" indent="0">
              <a:buNone/>
              <a:defRPr sz="10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2050486" y="4558921"/>
            <a:ext cx="344643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11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7106135" y="685755"/>
            <a:ext cx="4993973" cy="7323166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3900" y="1606419"/>
            <a:ext cx="4615019" cy="2603497"/>
          </a:xfrm>
        </p:spPr>
        <p:txBody>
          <a:bodyPr anchor="b">
            <a:normAutofit/>
          </a:bodyPr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21515" y="1596506"/>
            <a:ext cx="3178664" cy="5498776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413"/>
            </a:lvl1pPr>
            <a:lvl2pPr marL="487672" indent="0">
              <a:buNone/>
              <a:defRPr sz="2987"/>
            </a:lvl2pPr>
            <a:lvl3pPr marL="975345" indent="0">
              <a:buNone/>
              <a:defRPr sz="2560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2966" y="4474300"/>
            <a:ext cx="4608407" cy="2849766"/>
          </a:xfrm>
        </p:spPr>
        <p:txBody>
          <a:bodyPr>
            <a:normAutofit/>
          </a:bodyPr>
          <a:lstStyle>
            <a:lvl1pPr marL="0" indent="0" algn="l">
              <a:buNone/>
              <a:defRPr sz="2560"/>
            </a:lvl1pPr>
            <a:lvl2pPr marL="487672" indent="0">
              <a:buNone/>
              <a:defRPr sz="1493"/>
            </a:lvl2pPr>
            <a:lvl3pPr marL="975345" indent="0">
              <a:buNone/>
              <a:defRPr sz="1280"/>
            </a:lvl3pPr>
            <a:lvl4pPr marL="1463017" indent="0">
              <a:buNone/>
              <a:defRPr sz="1067"/>
            </a:lvl4pPr>
            <a:lvl5pPr marL="1950690" indent="0">
              <a:buNone/>
              <a:defRPr sz="1067"/>
            </a:lvl5pPr>
            <a:lvl6pPr marL="2438362" indent="0">
              <a:buNone/>
              <a:defRPr sz="1067"/>
            </a:lvl6pPr>
            <a:lvl7pPr marL="2926034" indent="0">
              <a:buNone/>
              <a:defRPr sz="1067"/>
            </a:lvl7pPr>
            <a:lvl8pPr marL="3413707" indent="0">
              <a:buNone/>
              <a:defRPr sz="1067"/>
            </a:lvl8pPr>
            <a:lvl9pPr marL="3901379" indent="0">
              <a:buNone/>
              <a:defRPr sz="10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043255" y="7779353"/>
            <a:ext cx="4625664" cy="455286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44488" y="453179"/>
            <a:ext cx="4624431" cy="45643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31" name="Straight Connector 30"/>
          <p:cNvCxnSpPr/>
          <p:nvPr/>
        </p:nvCxnSpPr>
        <p:spPr>
          <a:xfrm>
            <a:off x="2049822" y="4470905"/>
            <a:ext cx="461086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09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866822"/>
            <a:ext cx="13004800" cy="5801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8668805"/>
            <a:ext cx="13004801" cy="1101834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8677158"/>
            <a:ext cx="130048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52966" y="1144207"/>
            <a:ext cx="9345910" cy="1492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2966" y="2866821"/>
            <a:ext cx="9345910" cy="4907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30637" y="469860"/>
            <a:ext cx="3368238" cy="4397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52965" y="468350"/>
            <a:ext cx="5737250" cy="4397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3653" y="1136317"/>
            <a:ext cx="1131728" cy="71620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982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754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75345" rtl="0" eaLnBrk="1" latinLnBrk="0" hangingPunct="1">
        <a:lnSpc>
          <a:spcPct val="90000"/>
        </a:lnSpc>
        <a:spcBef>
          <a:spcPct val="0"/>
        </a:spcBef>
        <a:buNone/>
        <a:defRPr sz="4551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25115" indent="-325115" algn="l" defTabSz="975345" rtl="0" eaLnBrk="1" latinLnBrk="0" hangingPunct="1">
        <a:lnSpc>
          <a:spcPct val="120000"/>
        </a:lnSpc>
        <a:spcBef>
          <a:spcPts val="1422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4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75345" indent="-325115" algn="l" defTabSz="975345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76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625575" indent="-325115" algn="l" defTabSz="975345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7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275804" indent="-325115" algn="l" defTabSz="975345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91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926034" indent="-325115" algn="l" defTabSz="975345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7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7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7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7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7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diveintopython.org/" TargetMode="External"/><Relationship Id="rId2" Type="http://schemas.openxmlformats.org/officeDocument/2006/relationships/hyperlink" Target="http://python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jangoproject.com/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idx="1"/>
          </p:nvPr>
        </p:nvSpPr>
        <p:spPr>
          <a:xfrm>
            <a:off x="2082800" y="4114800"/>
            <a:ext cx="9415144" cy="3177792"/>
          </a:xfrm>
          <a:prstGeom prst="rect">
            <a:avLst/>
          </a:prstGeom>
        </p:spPr>
        <p:txBody>
          <a:bodyPr vert="horz" wrap="square" lIns="0" tIns="441959" rIns="0" bIns="0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3479"/>
              </a:spcBef>
              <a:buNone/>
            </a:pPr>
            <a:r>
              <a:rPr sz="6000" spc="-5" dirty="0"/>
              <a:t>Introduction to</a:t>
            </a:r>
            <a:r>
              <a:rPr sz="6000" spc="-45" dirty="0"/>
              <a:t> </a:t>
            </a:r>
            <a:r>
              <a:rPr sz="6000" spc="-5" dirty="0"/>
              <a:t>Python</a:t>
            </a:r>
          </a:p>
          <a:p>
            <a:pPr marL="1660525" marR="1779905" indent="0" algn="ctr">
              <a:lnSpc>
                <a:spcPts val="4130"/>
              </a:lnSpc>
              <a:spcBef>
                <a:spcPts val="1750"/>
              </a:spcBef>
              <a:buNone/>
            </a:pPr>
            <a:r>
              <a:rPr sz="3600" dirty="0"/>
              <a:t>A </a:t>
            </a:r>
            <a:r>
              <a:rPr sz="3600" spc="-5" dirty="0"/>
              <a:t>readable, dynamic, pleasant,  </a:t>
            </a:r>
            <a:r>
              <a:rPr sz="3600" dirty="0"/>
              <a:t>flexible, </a:t>
            </a:r>
            <a:r>
              <a:rPr sz="3600" spc="-5" dirty="0"/>
              <a:t>fast and powerful language</a:t>
            </a:r>
            <a:endParaRPr sz="3600" dirty="0"/>
          </a:p>
        </p:txBody>
      </p:sp>
      <p:sp>
        <p:nvSpPr>
          <p:cNvPr id="3" name="object 3"/>
          <p:cNvSpPr/>
          <p:nvPr/>
        </p:nvSpPr>
        <p:spPr>
          <a:xfrm>
            <a:off x="2540000" y="685800"/>
            <a:ext cx="7632700" cy="2578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6" name="Picture 2" descr="https://ci3.googleusercontent.com/proxy/oZ6Lw_xqzQ0Aa-M1qf_5rwdYgRVZfzDM5WK4jZfyigr_2Kq2ptuUL5P0GrZY4t8r6FC8ARnev0KgOFDPYlpAPx033WwELS_QX6a5=s0-d-e1-ft#http://wicse.cse.usf.edu/images/assets/wicselogo2.png">
            <a:extLst>
              <a:ext uri="{FF2B5EF4-FFF2-40B4-BE49-F238E27FC236}">
                <a16:creationId xmlns:a16="http://schemas.microsoft.com/office/drawing/2014/main" id="{09488568-59B0-44CF-84C6-12F103432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7944" y="8236805"/>
            <a:ext cx="1506856" cy="150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82800" y="1924647"/>
            <a:ext cx="9345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2870200" y="3390900"/>
            <a:ext cx="7226300" cy="441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1830" y="8563609"/>
            <a:ext cx="1165161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The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else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here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actually belongs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to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the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2nd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if</a:t>
            </a:r>
            <a:r>
              <a:rPr sz="4200" spc="50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statement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06600" y="1914708"/>
            <a:ext cx="9345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2870200" y="2870200"/>
            <a:ext cx="7226300" cy="546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1830" y="8563609"/>
            <a:ext cx="1165161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The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else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here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actually belongs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to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the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2nd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if</a:t>
            </a:r>
            <a:r>
              <a:rPr sz="4200" spc="50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statement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06600" y="1911947"/>
            <a:ext cx="9345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3416300" y="3390900"/>
            <a:ext cx="6121400" cy="441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961129" y="8576309"/>
            <a:ext cx="506857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I knew a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coder like</a:t>
            </a:r>
            <a:r>
              <a:rPr sz="4200" spc="-6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this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06600" y="1906645"/>
            <a:ext cx="9345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2870200" y="2609850"/>
            <a:ext cx="7213600" cy="5981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99459" y="8639809"/>
            <a:ext cx="639254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You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should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always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be</a:t>
            </a:r>
            <a:r>
              <a:rPr sz="4200" spc="-60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explicit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3009900" y="3390900"/>
            <a:ext cx="6946900" cy="441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71540" y="4537709"/>
            <a:ext cx="104775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10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4200" spc="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xt</a:t>
            </a:r>
            <a:endParaRPr sz="4200">
              <a:latin typeface="Gill Sans MT"/>
              <a:cs typeface="Gill Sans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83803" y="1930398"/>
            <a:ext cx="634238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5" dirty="0">
                <a:latin typeface="Gill Sans MT"/>
                <a:cs typeface="Gill Sans MT"/>
              </a:rPr>
              <a:t>Python embraces</a:t>
            </a:r>
            <a:r>
              <a:rPr sz="4200" spc="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indentation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70350" y="1752600"/>
            <a:ext cx="482600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Comments</a:t>
            </a:r>
          </a:p>
        </p:txBody>
      </p:sp>
      <p:sp>
        <p:nvSpPr>
          <p:cNvPr id="3" name="object 3"/>
          <p:cNvSpPr/>
          <p:nvPr/>
        </p:nvSpPr>
        <p:spPr>
          <a:xfrm>
            <a:off x="927100" y="3003550"/>
            <a:ext cx="11112500" cy="5181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7000" y="4164329"/>
            <a:ext cx="259461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5" dirty="0"/>
              <a:t>T</a:t>
            </a:r>
            <a:r>
              <a:rPr sz="7200" spc="10" dirty="0"/>
              <a:t>y</a:t>
            </a:r>
            <a:r>
              <a:rPr sz="7200" dirty="0"/>
              <a:t>pes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54600" y="1712556"/>
            <a:ext cx="292608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Strings</a:t>
            </a:r>
          </a:p>
        </p:txBody>
      </p:sp>
      <p:sp>
        <p:nvSpPr>
          <p:cNvPr id="3" name="object 3"/>
          <p:cNvSpPr/>
          <p:nvPr/>
        </p:nvSpPr>
        <p:spPr>
          <a:xfrm>
            <a:off x="1308100" y="2425700"/>
            <a:ext cx="11353800" cy="6921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29760" y="1676400"/>
            <a:ext cx="4094479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5" dirty="0"/>
              <a:t>N</a:t>
            </a:r>
            <a:r>
              <a:rPr dirty="0"/>
              <a:t>u</a:t>
            </a:r>
            <a:r>
              <a:rPr spc="0" dirty="0"/>
              <a:t>m</a:t>
            </a:r>
            <a:r>
              <a:rPr dirty="0"/>
              <a:t>bers</a:t>
            </a:r>
          </a:p>
        </p:txBody>
      </p:sp>
      <p:sp>
        <p:nvSpPr>
          <p:cNvPr id="3" name="object 3"/>
          <p:cNvSpPr/>
          <p:nvPr/>
        </p:nvSpPr>
        <p:spPr>
          <a:xfrm>
            <a:off x="1841500" y="2576829"/>
            <a:ext cx="9271000" cy="60464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47043" y="1676400"/>
            <a:ext cx="1859914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5" dirty="0"/>
              <a:t>N</a:t>
            </a:r>
            <a:r>
              <a:rPr dirty="0"/>
              <a:t>u</a:t>
            </a:r>
            <a:r>
              <a:rPr spc="-10" dirty="0"/>
              <a:t>l</a:t>
            </a:r>
            <a:r>
              <a:rPr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841500" y="4737100"/>
            <a:ext cx="9271000" cy="1727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49800" y="1670325"/>
            <a:ext cx="428625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2969259"/>
            <a:ext cx="7996555" cy="5328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Background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Syntax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Types </a:t>
            </a:r>
            <a:r>
              <a:rPr sz="4200" dirty="0">
                <a:latin typeface="Gill Sans MT"/>
                <a:cs typeface="Gill Sans MT"/>
              </a:rPr>
              <a:t>/ </a:t>
            </a:r>
            <a:r>
              <a:rPr sz="4200" spc="-5" dirty="0">
                <a:latin typeface="Gill Sans MT"/>
                <a:cs typeface="Gill Sans MT"/>
              </a:rPr>
              <a:t>Operators </a:t>
            </a:r>
            <a:r>
              <a:rPr sz="4200" dirty="0">
                <a:latin typeface="Gill Sans MT"/>
                <a:cs typeface="Gill Sans MT"/>
              </a:rPr>
              <a:t>/ Control</a:t>
            </a:r>
            <a:r>
              <a:rPr sz="4200" spc="-2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Flow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Functions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Classes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Tools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98147" y="1752600"/>
            <a:ext cx="195770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Lists</a:t>
            </a:r>
          </a:p>
        </p:txBody>
      </p:sp>
      <p:sp>
        <p:nvSpPr>
          <p:cNvPr id="3" name="object 3"/>
          <p:cNvSpPr/>
          <p:nvPr/>
        </p:nvSpPr>
        <p:spPr>
          <a:xfrm>
            <a:off x="1841500" y="2576829"/>
            <a:ext cx="9271000" cy="60464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64200" y="1904160"/>
            <a:ext cx="195770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Lists</a:t>
            </a:r>
          </a:p>
        </p:txBody>
      </p:sp>
      <p:sp>
        <p:nvSpPr>
          <p:cNvPr id="3" name="object 3"/>
          <p:cNvSpPr/>
          <p:nvPr/>
        </p:nvSpPr>
        <p:spPr>
          <a:xfrm>
            <a:off x="1841500" y="2590800"/>
            <a:ext cx="9271000" cy="646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9052" y="1534756"/>
            <a:ext cx="526859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Di</a:t>
            </a:r>
            <a:r>
              <a:rPr spc="0" dirty="0"/>
              <a:t>c</a:t>
            </a:r>
            <a:r>
              <a:rPr spc="-5" dirty="0"/>
              <a:t>t</a:t>
            </a:r>
            <a:r>
              <a:rPr spc="-10" dirty="0"/>
              <a:t>io</a:t>
            </a:r>
            <a:r>
              <a:rPr dirty="0"/>
              <a:t>n</a:t>
            </a:r>
            <a:r>
              <a:rPr spc="-10" dirty="0"/>
              <a:t>a</a:t>
            </a:r>
            <a:r>
              <a:rPr dirty="0"/>
              <a:t>r</a:t>
            </a:r>
            <a:r>
              <a:rPr spc="-15" dirty="0"/>
              <a:t>i</a:t>
            </a:r>
            <a:r>
              <a:rPr spc="-5" dirty="0"/>
              <a:t>es</a:t>
            </a:r>
          </a:p>
        </p:txBody>
      </p:sp>
      <p:sp>
        <p:nvSpPr>
          <p:cNvPr id="3" name="object 3"/>
          <p:cNvSpPr/>
          <p:nvPr/>
        </p:nvSpPr>
        <p:spPr>
          <a:xfrm>
            <a:off x="622300" y="2247900"/>
            <a:ext cx="11722100" cy="734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56142" y="1534756"/>
            <a:ext cx="865441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Dictionary</a:t>
            </a:r>
            <a:r>
              <a:rPr spc="-60" dirty="0"/>
              <a:t> </a:t>
            </a:r>
            <a:r>
              <a:rPr spc="-5" dirty="0"/>
              <a:t>Methods</a:t>
            </a:r>
          </a:p>
        </p:txBody>
      </p:sp>
      <p:sp>
        <p:nvSpPr>
          <p:cNvPr id="3" name="object 3"/>
          <p:cNvSpPr/>
          <p:nvPr/>
        </p:nvSpPr>
        <p:spPr>
          <a:xfrm>
            <a:off x="622300" y="2247900"/>
            <a:ext cx="11722100" cy="734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11040" y="1600200"/>
            <a:ext cx="39446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B</a:t>
            </a:r>
            <a:r>
              <a:rPr spc="-10" dirty="0"/>
              <a:t>oole</a:t>
            </a:r>
            <a:r>
              <a:rPr dirty="0"/>
              <a:t>ans</a:t>
            </a:r>
          </a:p>
        </p:txBody>
      </p:sp>
      <p:sp>
        <p:nvSpPr>
          <p:cNvPr id="3" name="object 3"/>
          <p:cNvSpPr/>
          <p:nvPr/>
        </p:nvSpPr>
        <p:spPr>
          <a:xfrm>
            <a:off x="622300" y="2487929"/>
            <a:ext cx="11722100" cy="69100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02428" y="4164329"/>
            <a:ext cx="5271771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200" spc="-5" dirty="0"/>
              <a:t>Ope</a:t>
            </a:r>
            <a:r>
              <a:rPr sz="7200" spc="0" dirty="0"/>
              <a:t>r</a:t>
            </a:r>
            <a:r>
              <a:rPr sz="7200" dirty="0"/>
              <a:t>a</a:t>
            </a:r>
            <a:r>
              <a:rPr sz="7200" spc="-10" dirty="0"/>
              <a:t>to</a:t>
            </a:r>
            <a:r>
              <a:rPr sz="7200" dirty="0"/>
              <a:t>rs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48455" y="1376006"/>
            <a:ext cx="466979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Arithmetic</a:t>
            </a:r>
          </a:p>
        </p:txBody>
      </p:sp>
      <p:sp>
        <p:nvSpPr>
          <p:cNvPr id="3" name="object 3"/>
          <p:cNvSpPr/>
          <p:nvPr/>
        </p:nvSpPr>
        <p:spPr>
          <a:xfrm>
            <a:off x="2844800" y="2089150"/>
            <a:ext cx="7277100" cy="7023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6800" y="760730"/>
            <a:ext cx="833247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String</a:t>
            </a:r>
            <a:r>
              <a:rPr spc="-65" dirty="0"/>
              <a:t> </a:t>
            </a:r>
            <a:r>
              <a:rPr spc="-5" dirty="0"/>
              <a:t>Manipulation</a:t>
            </a:r>
          </a:p>
        </p:txBody>
      </p:sp>
      <p:sp>
        <p:nvSpPr>
          <p:cNvPr id="3" name="object 3"/>
          <p:cNvSpPr/>
          <p:nvPr/>
        </p:nvSpPr>
        <p:spPr>
          <a:xfrm>
            <a:off x="393700" y="2286000"/>
            <a:ext cx="12179300" cy="734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72652" y="1863685"/>
            <a:ext cx="862139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Logical</a:t>
            </a:r>
            <a:r>
              <a:rPr spc="-75" dirty="0"/>
              <a:t> </a:t>
            </a:r>
            <a:r>
              <a:rPr spc="-5" dirty="0"/>
              <a:t>Comparison</a:t>
            </a:r>
          </a:p>
        </p:txBody>
      </p:sp>
      <p:sp>
        <p:nvSpPr>
          <p:cNvPr id="3" name="object 3"/>
          <p:cNvSpPr/>
          <p:nvPr/>
        </p:nvSpPr>
        <p:spPr>
          <a:xfrm>
            <a:off x="2844800" y="2576829"/>
            <a:ext cx="7277100" cy="60464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18030" y="1649056"/>
            <a:ext cx="893064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Identity</a:t>
            </a:r>
            <a:r>
              <a:rPr spc="-75" dirty="0"/>
              <a:t> </a:t>
            </a:r>
            <a:r>
              <a:rPr spc="-5" dirty="0"/>
              <a:t>Comparison</a:t>
            </a:r>
          </a:p>
        </p:txBody>
      </p:sp>
      <p:sp>
        <p:nvSpPr>
          <p:cNvPr id="3" name="object 3"/>
          <p:cNvSpPr/>
          <p:nvPr/>
        </p:nvSpPr>
        <p:spPr>
          <a:xfrm>
            <a:off x="2844800" y="2362200"/>
            <a:ext cx="7277100" cy="647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4030" y="1828800"/>
            <a:ext cx="67386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What </a:t>
            </a:r>
            <a:r>
              <a:rPr spc="-10" dirty="0"/>
              <a:t>is</a:t>
            </a:r>
            <a:r>
              <a:rPr spc="-85" dirty="0"/>
              <a:t> </a:t>
            </a:r>
            <a:r>
              <a:rPr spc="-5" dirty="0"/>
              <a:t>Python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3427729"/>
            <a:ext cx="9555480" cy="4410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Multi-purpose (Web, GUI, Scripting,</a:t>
            </a:r>
            <a:r>
              <a:rPr sz="4200" spc="7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etc.)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Object Oriented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Interpreted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Strongly typed and Dynamically typed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Focus </a:t>
            </a:r>
            <a:r>
              <a:rPr sz="4200" dirty="0">
                <a:latin typeface="Gill Sans MT"/>
                <a:cs typeface="Gill Sans MT"/>
              </a:rPr>
              <a:t>on </a:t>
            </a:r>
            <a:r>
              <a:rPr sz="4200" spc="-5" dirty="0">
                <a:latin typeface="Gill Sans MT"/>
                <a:cs typeface="Gill Sans MT"/>
              </a:rPr>
              <a:t>readability and</a:t>
            </a:r>
            <a:r>
              <a:rPr sz="4200" spc="-1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productivity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29055" y="1676400"/>
            <a:ext cx="1030859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Arithmetic</a:t>
            </a:r>
            <a:r>
              <a:rPr spc="-35" dirty="0"/>
              <a:t> </a:t>
            </a:r>
            <a:r>
              <a:rPr spc="-5" dirty="0"/>
              <a:t>Comparison</a:t>
            </a:r>
          </a:p>
        </p:txBody>
      </p:sp>
      <p:sp>
        <p:nvSpPr>
          <p:cNvPr id="3" name="object 3"/>
          <p:cNvSpPr/>
          <p:nvPr/>
        </p:nvSpPr>
        <p:spPr>
          <a:xfrm>
            <a:off x="2844800" y="3009900"/>
            <a:ext cx="7277100" cy="5181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59809" y="4164329"/>
            <a:ext cx="588772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Control</a:t>
            </a:r>
            <a:r>
              <a:rPr spc="-100" dirty="0"/>
              <a:t> </a:t>
            </a:r>
            <a:r>
              <a:rPr spc="-5" dirty="0"/>
              <a:t>Flow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3737" y="1636356"/>
            <a:ext cx="549211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Conditionals</a:t>
            </a:r>
          </a:p>
        </p:txBody>
      </p:sp>
      <p:sp>
        <p:nvSpPr>
          <p:cNvPr id="3" name="object 3"/>
          <p:cNvSpPr/>
          <p:nvPr/>
        </p:nvSpPr>
        <p:spPr>
          <a:xfrm>
            <a:off x="3543300" y="2349500"/>
            <a:ext cx="5880100" cy="7340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70400" y="760730"/>
            <a:ext cx="406400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For</a:t>
            </a:r>
            <a:r>
              <a:rPr spc="-110" dirty="0"/>
              <a:t> </a:t>
            </a:r>
            <a:r>
              <a:rPr spc="-5" dirty="0"/>
              <a:t>Loop</a:t>
            </a:r>
          </a:p>
        </p:txBody>
      </p:sp>
      <p:sp>
        <p:nvSpPr>
          <p:cNvPr id="3" name="object 3"/>
          <p:cNvSpPr/>
          <p:nvPr/>
        </p:nvSpPr>
        <p:spPr>
          <a:xfrm>
            <a:off x="2336800" y="2997200"/>
            <a:ext cx="8280400" cy="2336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336800" y="5638800"/>
            <a:ext cx="8280400" cy="3022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28850" y="760730"/>
            <a:ext cx="855091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Expanded For</a:t>
            </a:r>
            <a:r>
              <a:rPr spc="-55" dirty="0"/>
              <a:t> </a:t>
            </a:r>
            <a:r>
              <a:rPr spc="-5" dirty="0"/>
              <a:t>Loop</a:t>
            </a:r>
          </a:p>
        </p:txBody>
      </p:sp>
      <p:sp>
        <p:nvSpPr>
          <p:cNvPr id="3" name="object 3"/>
          <p:cNvSpPr/>
          <p:nvPr/>
        </p:nvSpPr>
        <p:spPr>
          <a:xfrm>
            <a:off x="2019300" y="3441700"/>
            <a:ext cx="8928100" cy="431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15409" y="760730"/>
            <a:ext cx="517398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While</a:t>
            </a:r>
            <a:r>
              <a:rPr spc="-100" dirty="0"/>
              <a:t> </a:t>
            </a:r>
            <a:r>
              <a:rPr spc="-10" dirty="0"/>
              <a:t>Loop</a:t>
            </a:r>
          </a:p>
        </p:txBody>
      </p:sp>
      <p:sp>
        <p:nvSpPr>
          <p:cNvPr id="3" name="object 3"/>
          <p:cNvSpPr/>
          <p:nvPr/>
        </p:nvSpPr>
        <p:spPr>
          <a:xfrm>
            <a:off x="3454400" y="4088129"/>
            <a:ext cx="6057900" cy="30238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7852" y="1575693"/>
            <a:ext cx="923099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List</a:t>
            </a:r>
            <a:r>
              <a:rPr spc="-45" dirty="0"/>
              <a:t> </a:t>
            </a:r>
            <a:r>
              <a:rPr spc="-5" dirty="0"/>
              <a:t>Comprehensions</a:t>
            </a:r>
          </a:p>
        </p:txBody>
      </p:sp>
      <p:sp>
        <p:nvSpPr>
          <p:cNvPr id="3" name="object 3"/>
          <p:cNvSpPr/>
          <p:nvPr/>
        </p:nvSpPr>
        <p:spPr>
          <a:xfrm>
            <a:off x="177800" y="4362450"/>
            <a:ext cx="12611100" cy="1816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25600" y="2995929"/>
            <a:ext cx="859218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Useful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for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replacing simple</a:t>
            </a:r>
            <a:r>
              <a:rPr sz="4200" spc="30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for-loops.</a:t>
            </a:r>
            <a:endParaRPr sz="4200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62300" y="6463029"/>
            <a:ext cx="6629400" cy="30238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13250" y="4164329"/>
            <a:ext cx="418084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F</a:t>
            </a:r>
            <a:r>
              <a:rPr dirty="0"/>
              <a:t>un</a:t>
            </a:r>
            <a:r>
              <a:rPr spc="10" dirty="0"/>
              <a:t>c</a:t>
            </a:r>
            <a:r>
              <a:rPr spc="-10" dirty="0"/>
              <a:t>t</a:t>
            </a:r>
            <a:r>
              <a:rPr spc="-5" dirty="0"/>
              <a:t>ions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6452" y="1752600"/>
            <a:ext cx="623379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Basic</a:t>
            </a:r>
            <a:r>
              <a:rPr spc="-75" dirty="0"/>
              <a:t> </a:t>
            </a:r>
            <a:r>
              <a:rPr spc="-5" dirty="0"/>
              <a:t>Function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4171950"/>
            <a:ext cx="10502900" cy="2857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2957" y="1830555"/>
            <a:ext cx="882078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Function</a:t>
            </a:r>
            <a:r>
              <a:rPr spc="-80" dirty="0"/>
              <a:t> </a:t>
            </a:r>
            <a:r>
              <a:rPr spc="-5" dirty="0"/>
              <a:t>Arguments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2576829"/>
            <a:ext cx="10502900" cy="60464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26000" y="1590040"/>
            <a:ext cx="3724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Features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01800" y="2895600"/>
            <a:ext cx="8082280" cy="5328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Batteries</a:t>
            </a:r>
            <a:r>
              <a:rPr sz="4200" spc="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Included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Everything </a:t>
            </a:r>
            <a:r>
              <a:rPr sz="4200" dirty="0">
                <a:latin typeface="Gill Sans MT"/>
                <a:cs typeface="Gill Sans MT"/>
              </a:rPr>
              <a:t>is </a:t>
            </a:r>
            <a:r>
              <a:rPr sz="4200" spc="-5" dirty="0">
                <a:latin typeface="Gill Sans MT"/>
                <a:cs typeface="Gill Sans MT"/>
              </a:rPr>
              <a:t>an</a:t>
            </a:r>
            <a:r>
              <a:rPr sz="4200" spc="-2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Object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Interactive Shell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Strong</a:t>
            </a:r>
            <a:r>
              <a:rPr sz="4200" spc="-1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Introspection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Cross</a:t>
            </a:r>
            <a:r>
              <a:rPr sz="4200" spc="-1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Platform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CPython, Jython, IronPython, PyPy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33575" y="1828800"/>
            <a:ext cx="909955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Arbitrary</a:t>
            </a:r>
            <a:r>
              <a:rPr spc="-70" dirty="0"/>
              <a:t> </a:t>
            </a:r>
            <a:r>
              <a:rPr spc="-5" dirty="0"/>
              <a:t>Arguments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3225800"/>
            <a:ext cx="10502900" cy="4749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57065" y="1828800"/>
            <a:ext cx="403987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Fibonacci</a:t>
            </a:r>
          </a:p>
        </p:txBody>
      </p:sp>
      <p:sp>
        <p:nvSpPr>
          <p:cNvPr id="3" name="object 3"/>
          <p:cNvSpPr/>
          <p:nvPr/>
        </p:nvSpPr>
        <p:spPr>
          <a:xfrm>
            <a:off x="1041400" y="2870200"/>
            <a:ext cx="10871200" cy="546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21840" y="1828800"/>
            <a:ext cx="89230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Fibonacci</a:t>
            </a:r>
            <a:r>
              <a:rPr spc="-40" dirty="0"/>
              <a:t> </a:t>
            </a:r>
            <a:r>
              <a:rPr spc="-10" dirty="0"/>
              <a:t>Generator</a:t>
            </a:r>
          </a:p>
        </p:txBody>
      </p:sp>
      <p:sp>
        <p:nvSpPr>
          <p:cNvPr id="3" name="object 3"/>
          <p:cNvSpPr/>
          <p:nvPr/>
        </p:nvSpPr>
        <p:spPr>
          <a:xfrm>
            <a:off x="1028700" y="3390900"/>
            <a:ext cx="10909300" cy="441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97120" y="4164329"/>
            <a:ext cx="321183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</a:t>
            </a:r>
            <a:r>
              <a:rPr spc="0" dirty="0"/>
              <a:t>a</a:t>
            </a:r>
            <a:r>
              <a:rPr dirty="0"/>
              <a:t>s</a:t>
            </a:r>
            <a:r>
              <a:rPr spc="-15" dirty="0"/>
              <a:t>s</a:t>
            </a:r>
            <a:r>
              <a:rPr spc="-5" dirty="0"/>
              <a:t>es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63190" y="1828800"/>
            <a:ext cx="76403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Class</a:t>
            </a:r>
            <a:r>
              <a:rPr spc="-90" dirty="0"/>
              <a:t> </a:t>
            </a:r>
            <a:r>
              <a:rPr spc="-5" dirty="0"/>
              <a:t>Declaration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4521200"/>
            <a:ext cx="10502900" cy="2159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0055" y="1788418"/>
            <a:ext cx="700659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Class</a:t>
            </a:r>
            <a:r>
              <a:rPr spc="-100" dirty="0"/>
              <a:t> </a:t>
            </a:r>
            <a:r>
              <a:rPr spc="-5" dirty="0"/>
              <a:t>Attributes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4737100"/>
            <a:ext cx="10502900" cy="2590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25600" y="3058159"/>
            <a:ext cx="8974455" cy="127889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584200" marR="5080" indent="-571500">
              <a:lnSpc>
                <a:spcPts val="4830"/>
              </a:lnSpc>
              <a:spcBef>
                <a:spcPts val="434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Attributes assigned at class declaration  should always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be</a:t>
            </a:r>
            <a:r>
              <a:rPr sz="4200" spc="-1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immutable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5650" y="1547456"/>
            <a:ext cx="636270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Class</a:t>
            </a:r>
            <a:r>
              <a:rPr spc="-80" dirty="0"/>
              <a:t> </a:t>
            </a:r>
            <a:r>
              <a:rPr spc="-5" dirty="0"/>
              <a:t>Methods</a:t>
            </a:r>
          </a:p>
        </p:txBody>
      </p:sp>
      <p:sp>
        <p:nvSpPr>
          <p:cNvPr id="3" name="object 3"/>
          <p:cNvSpPr/>
          <p:nvPr/>
        </p:nvSpPr>
        <p:spPr>
          <a:xfrm>
            <a:off x="1168400" y="2260600"/>
            <a:ext cx="10617200" cy="5181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3910" y="148590"/>
            <a:ext cx="8860155" cy="2416111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787400" marR="5080" indent="-774700" algn="ctr">
              <a:lnSpc>
                <a:spcPts val="9650"/>
              </a:lnSpc>
              <a:spcBef>
                <a:spcPts val="780"/>
              </a:spcBef>
            </a:pPr>
            <a:r>
              <a:rPr spc="-5" dirty="0"/>
              <a:t>Class Instantiation</a:t>
            </a:r>
            <a:r>
              <a:rPr spc="-70" dirty="0"/>
              <a:t> </a:t>
            </a:r>
            <a:r>
              <a:rPr dirty="0"/>
              <a:t>&amp;  </a:t>
            </a:r>
            <a:r>
              <a:rPr spc="-5" dirty="0"/>
              <a:t>Attribute</a:t>
            </a:r>
            <a:r>
              <a:rPr spc="-25" dirty="0"/>
              <a:t> </a:t>
            </a:r>
            <a:r>
              <a:rPr spc="-5" dirty="0"/>
              <a:t>Access</a:t>
            </a:r>
          </a:p>
        </p:txBody>
      </p:sp>
      <p:sp>
        <p:nvSpPr>
          <p:cNvPr id="3" name="object 3"/>
          <p:cNvSpPr/>
          <p:nvPr/>
        </p:nvSpPr>
        <p:spPr>
          <a:xfrm>
            <a:off x="2628900" y="3657600"/>
            <a:ext cx="7696200" cy="388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70822" y="1789717"/>
            <a:ext cx="741235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Class</a:t>
            </a:r>
            <a:r>
              <a:rPr spc="-90" dirty="0"/>
              <a:t> </a:t>
            </a:r>
            <a:r>
              <a:rPr dirty="0"/>
              <a:t>Inheritance</a:t>
            </a:r>
          </a:p>
        </p:txBody>
      </p:sp>
      <p:sp>
        <p:nvSpPr>
          <p:cNvPr id="3" name="object 3"/>
          <p:cNvSpPr/>
          <p:nvPr/>
        </p:nvSpPr>
        <p:spPr>
          <a:xfrm>
            <a:off x="1168400" y="3086100"/>
            <a:ext cx="10617200" cy="2159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8400" y="5638800"/>
            <a:ext cx="10617200" cy="3454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4851" y="1785124"/>
            <a:ext cx="602107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Python’s</a:t>
            </a:r>
            <a:r>
              <a:rPr spc="-60" dirty="0"/>
              <a:t> </a:t>
            </a:r>
            <a:r>
              <a:rPr spc="-10" dirty="0"/>
              <a:t>Way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2815590"/>
            <a:ext cx="9326880" cy="4643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dirty="0">
                <a:latin typeface="Gill Sans MT"/>
                <a:cs typeface="Gill Sans MT"/>
              </a:rPr>
              <a:t>No</a:t>
            </a:r>
            <a:r>
              <a:rPr sz="4200" spc="-2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interfaces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dirty="0">
                <a:latin typeface="Gill Sans MT"/>
                <a:cs typeface="Gill Sans MT"/>
              </a:rPr>
              <a:t>No </a:t>
            </a:r>
            <a:r>
              <a:rPr sz="4200" spc="-5" dirty="0">
                <a:latin typeface="Gill Sans MT"/>
                <a:cs typeface="Gill Sans MT"/>
              </a:rPr>
              <a:t>real private</a:t>
            </a:r>
            <a:r>
              <a:rPr sz="4200" spc="-2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attributes/functions</a:t>
            </a:r>
            <a:endParaRPr sz="4200" dirty="0">
              <a:latin typeface="Gill Sans MT"/>
              <a:cs typeface="Gill Sans MT"/>
            </a:endParaRPr>
          </a:p>
          <a:p>
            <a:pPr marL="584200" marR="107314" indent="-571500">
              <a:lnSpc>
                <a:spcPts val="4820"/>
              </a:lnSpc>
              <a:spcBef>
                <a:spcPts val="2525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Private attributes start (but </a:t>
            </a:r>
            <a:r>
              <a:rPr sz="4200" spc="-10" dirty="0">
                <a:latin typeface="Gill Sans MT"/>
                <a:cs typeface="Gill Sans MT"/>
              </a:rPr>
              <a:t>do </a:t>
            </a:r>
            <a:r>
              <a:rPr sz="4200" spc="-5" dirty="0">
                <a:latin typeface="Gill Sans MT"/>
                <a:cs typeface="Gill Sans MT"/>
              </a:rPr>
              <a:t>not end)  with double</a:t>
            </a:r>
            <a:r>
              <a:rPr sz="4200" spc="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underscores.</a:t>
            </a:r>
            <a:endParaRPr sz="4200" dirty="0">
              <a:latin typeface="Gill Sans MT"/>
              <a:cs typeface="Gill Sans MT"/>
            </a:endParaRPr>
          </a:p>
          <a:p>
            <a:pPr marL="584200" marR="5080" indent="-571500">
              <a:lnSpc>
                <a:spcPts val="4820"/>
              </a:lnSpc>
              <a:spcBef>
                <a:spcPts val="2405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Special class methods start and </a:t>
            </a:r>
            <a:r>
              <a:rPr sz="4200" dirty="0">
                <a:latin typeface="Gill Sans MT"/>
                <a:cs typeface="Gill Sans MT"/>
              </a:rPr>
              <a:t>end </a:t>
            </a:r>
            <a:r>
              <a:rPr sz="4200" spc="-5" dirty="0">
                <a:latin typeface="Gill Sans MT"/>
                <a:cs typeface="Gill Sans MT"/>
              </a:rPr>
              <a:t>with  double underscores.</a:t>
            </a:r>
            <a:endParaRPr sz="4200" dirty="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70100" y="7463790"/>
            <a:ext cx="348615" cy="1120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7150" spc="5" dirty="0">
                <a:solidFill>
                  <a:srgbClr val="FFFFFF"/>
                </a:solidFill>
                <a:latin typeface="Gill Sans MT"/>
                <a:cs typeface="Gill Sans MT"/>
              </a:rPr>
              <a:t>•</a:t>
            </a:r>
            <a:endParaRPr sz="7150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654300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80">
                <a:moveTo>
                  <a:pt x="0" y="0"/>
                </a:moveTo>
                <a:lnTo>
                  <a:pt x="588744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921256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9148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774439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8744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60746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8744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13526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8744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512913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9148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366224" y="8344814"/>
            <a:ext cx="589280" cy="0"/>
          </a:xfrm>
          <a:custGeom>
            <a:avLst/>
            <a:gdLst/>
            <a:ahLst/>
            <a:cxnLst/>
            <a:rect l="l" t="t" r="r" b="b"/>
            <a:pathLst>
              <a:path w="589279">
                <a:moveTo>
                  <a:pt x="0" y="0"/>
                </a:moveTo>
                <a:lnTo>
                  <a:pt x="588744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549838" y="8344814"/>
            <a:ext cx="588645" cy="0"/>
          </a:xfrm>
          <a:custGeom>
            <a:avLst/>
            <a:gdLst/>
            <a:ahLst/>
            <a:cxnLst/>
            <a:rect l="l" t="t" r="r" b="b"/>
            <a:pathLst>
              <a:path w="588645">
                <a:moveTo>
                  <a:pt x="0" y="0"/>
                </a:moveTo>
                <a:lnTo>
                  <a:pt x="588617" y="0"/>
                </a:lnTo>
              </a:path>
            </a:pathLst>
          </a:custGeom>
          <a:ln w="34137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229406" y="7710169"/>
            <a:ext cx="733361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80795" algn="l"/>
                <a:tab pos="2133600" algn="l"/>
                <a:tab pos="3519804" algn="l"/>
                <a:tab pos="4372610" algn="l"/>
                <a:tab pos="5871210" algn="l"/>
                <a:tab pos="6724015" algn="l"/>
              </a:tabLst>
            </a:pPr>
            <a:r>
              <a:rPr sz="4200" spc="0" dirty="0">
                <a:solidFill>
                  <a:srgbClr val="FFFFFF"/>
                </a:solidFill>
                <a:latin typeface="Gill Sans MT"/>
                <a:cs typeface="Gill Sans MT"/>
              </a:rPr>
              <a:t>i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nit	,	</a:t>
            </a:r>
            <a:r>
              <a:rPr sz="4200" spc="-15" dirty="0">
                <a:solidFill>
                  <a:srgbClr val="FFFFFF"/>
                </a:solidFill>
                <a:latin typeface="Gill Sans MT"/>
                <a:cs typeface="Gill Sans MT"/>
              </a:rPr>
              <a:t>d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oc	,	</a:t>
            </a:r>
            <a:r>
              <a:rPr sz="4200" spc="-10" dirty="0">
                <a:solidFill>
                  <a:srgbClr val="FFFFFF"/>
                </a:solidFill>
                <a:latin typeface="Gill Sans MT"/>
                <a:cs typeface="Gill Sans MT"/>
              </a:rPr>
              <a:t>c</a:t>
            </a:r>
            <a:r>
              <a:rPr sz="4200" dirty="0">
                <a:solidFill>
                  <a:srgbClr val="FFFFFF"/>
                </a:solidFill>
                <a:latin typeface="Gill Sans MT"/>
                <a:cs typeface="Gill Sans MT"/>
              </a:rPr>
              <a:t>mp	,	</a:t>
            </a:r>
            <a:r>
              <a:rPr sz="4200" spc="0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4200" spc="5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r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41905" y="1828800"/>
            <a:ext cx="796163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Who </a:t>
            </a:r>
            <a:r>
              <a:rPr spc="-5" dirty="0"/>
              <a:t>Uses</a:t>
            </a:r>
            <a:r>
              <a:rPr spc="-85" dirty="0"/>
              <a:t> </a:t>
            </a:r>
            <a:r>
              <a:rPr spc="-5" dirty="0"/>
              <a:t>Python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2969259"/>
            <a:ext cx="4897120" cy="5328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Google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PBS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NASA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dirty="0">
                <a:latin typeface="Gill Sans MT"/>
                <a:cs typeface="Gill Sans MT"/>
              </a:rPr>
              <a:t>Library of</a:t>
            </a:r>
            <a:r>
              <a:rPr sz="4200" spc="-5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Congress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the</a:t>
            </a:r>
            <a:r>
              <a:rPr sz="4200" spc="-10" dirty="0">
                <a:latin typeface="Gill Sans MT"/>
                <a:cs typeface="Gill Sans MT"/>
              </a:rPr>
              <a:t> </a:t>
            </a:r>
            <a:r>
              <a:rPr sz="4200" dirty="0">
                <a:latin typeface="Gill Sans MT"/>
                <a:cs typeface="Gill Sans MT"/>
              </a:rPr>
              <a:t>ONION</a:t>
            </a: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...the list goes</a:t>
            </a:r>
            <a:r>
              <a:rPr sz="4200" spc="-20" dirty="0">
                <a:latin typeface="Gill Sans MT"/>
                <a:cs typeface="Gill Sans MT"/>
              </a:rPr>
              <a:t> </a:t>
            </a:r>
            <a:r>
              <a:rPr sz="4200" dirty="0">
                <a:latin typeface="Gill Sans MT"/>
                <a:cs typeface="Gill Sans MT"/>
              </a:rPr>
              <a:t>on...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90440" y="760730"/>
            <a:ext cx="34239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I</a:t>
            </a:r>
            <a:r>
              <a:rPr spc="0" dirty="0"/>
              <a:t>m</a:t>
            </a:r>
            <a:r>
              <a:rPr dirty="0"/>
              <a:t>p</a:t>
            </a:r>
            <a:r>
              <a:rPr spc="0" dirty="0"/>
              <a:t>o</a:t>
            </a:r>
            <a:r>
              <a:rPr spc="-10" dirty="0"/>
              <a:t>rts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4191000"/>
            <a:ext cx="9885045" cy="28079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Allows code isolation and</a:t>
            </a:r>
            <a:r>
              <a:rPr sz="4200" spc="-1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re-use</a:t>
            </a:r>
            <a:endParaRPr sz="4200" dirty="0">
              <a:latin typeface="Gill Sans MT"/>
              <a:cs typeface="Gill Sans MT"/>
            </a:endParaRPr>
          </a:p>
          <a:p>
            <a:pPr marL="584200" marR="5080" indent="-571500">
              <a:lnSpc>
                <a:spcPct val="95700"/>
              </a:lnSpc>
              <a:spcBef>
                <a:spcPts val="2395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Adds references to  variables/classes/functions/etc. </a:t>
            </a:r>
            <a:r>
              <a:rPr sz="4200" dirty="0">
                <a:latin typeface="Gill Sans MT"/>
                <a:cs typeface="Gill Sans MT"/>
              </a:rPr>
              <a:t>into current  </a:t>
            </a:r>
            <a:r>
              <a:rPr sz="4200" spc="-5" dirty="0">
                <a:latin typeface="Gill Sans MT"/>
                <a:cs typeface="Gill Sans MT"/>
              </a:rPr>
              <a:t>namespace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71390" y="1600200"/>
            <a:ext cx="342392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I</a:t>
            </a:r>
            <a:r>
              <a:rPr spc="0" dirty="0"/>
              <a:t>m</a:t>
            </a:r>
            <a:r>
              <a:rPr dirty="0"/>
              <a:t>p</a:t>
            </a:r>
            <a:r>
              <a:rPr spc="0" dirty="0"/>
              <a:t>o</a:t>
            </a:r>
            <a:r>
              <a:rPr spc="-10" dirty="0"/>
              <a:t>rts</a:t>
            </a:r>
          </a:p>
        </p:txBody>
      </p:sp>
      <p:sp>
        <p:nvSpPr>
          <p:cNvPr id="3" name="object 3"/>
          <p:cNvSpPr/>
          <p:nvPr/>
        </p:nvSpPr>
        <p:spPr>
          <a:xfrm>
            <a:off x="1358900" y="2576829"/>
            <a:ext cx="10248900" cy="60464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6780" y="1828800"/>
            <a:ext cx="607314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More</a:t>
            </a:r>
            <a:r>
              <a:rPr spc="-120" dirty="0"/>
              <a:t> </a:t>
            </a:r>
            <a:r>
              <a:rPr dirty="0"/>
              <a:t>Imports</a:t>
            </a:r>
          </a:p>
        </p:txBody>
      </p:sp>
      <p:sp>
        <p:nvSpPr>
          <p:cNvPr id="3" name="object 3"/>
          <p:cNvSpPr/>
          <p:nvPr/>
        </p:nvSpPr>
        <p:spPr>
          <a:xfrm>
            <a:off x="1231900" y="3657600"/>
            <a:ext cx="10502900" cy="388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45167" y="1371600"/>
            <a:ext cx="6476365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Error</a:t>
            </a:r>
            <a:r>
              <a:rPr spc="-80" dirty="0"/>
              <a:t> </a:t>
            </a:r>
            <a:r>
              <a:rPr spc="-5" dirty="0"/>
              <a:t>Handling</a:t>
            </a:r>
          </a:p>
        </p:txBody>
      </p:sp>
      <p:sp>
        <p:nvSpPr>
          <p:cNvPr id="3" name="object 3"/>
          <p:cNvSpPr/>
          <p:nvPr/>
        </p:nvSpPr>
        <p:spPr>
          <a:xfrm>
            <a:off x="1358900" y="2362200"/>
            <a:ext cx="10248900" cy="647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01339" y="4164329"/>
            <a:ext cx="680339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Documentation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51629" y="760730"/>
            <a:ext cx="470217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Docstrings</a:t>
            </a:r>
          </a:p>
        </p:txBody>
      </p:sp>
      <p:sp>
        <p:nvSpPr>
          <p:cNvPr id="3" name="object 3"/>
          <p:cNvSpPr/>
          <p:nvPr/>
        </p:nvSpPr>
        <p:spPr>
          <a:xfrm>
            <a:off x="88900" y="2774950"/>
            <a:ext cx="12776200" cy="647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57800" y="4164329"/>
            <a:ext cx="248920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0" dirty="0"/>
              <a:t>T</a:t>
            </a:r>
            <a:r>
              <a:rPr spc="-10" dirty="0"/>
              <a:t>ools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60320" y="760730"/>
            <a:ext cx="788924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Web</a:t>
            </a:r>
            <a:r>
              <a:rPr spc="-80" dirty="0"/>
              <a:t> </a:t>
            </a:r>
            <a:r>
              <a:rPr spc="-5" dirty="0"/>
              <a:t>Frameworks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2969259"/>
            <a:ext cx="3252470" cy="5328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Django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Flask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Pylons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TurboGears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Zope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Grok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85129" y="760730"/>
            <a:ext cx="203644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IDEs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3427729"/>
            <a:ext cx="3949065" cy="4410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Emacs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10" dirty="0">
                <a:latin typeface="Gill Sans MT"/>
                <a:cs typeface="Gill Sans MT"/>
              </a:rPr>
              <a:t>Vim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Komodo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PyCharm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Eclipse</a:t>
            </a:r>
            <a:r>
              <a:rPr sz="4200" spc="-4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(PyDev)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08810" y="760730"/>
            <a:ext cx="918845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Package</a:t>
            </a:r>
            <a:r>
              <a:rPr spc="-50" dirty="0"/>
              <a:t> </a:t>
            </a:r>
            <a:r>
              <a:rPr spc="-5" dirty="0"/>
              <a:t>Management</a:t>
            </a:r>
          </a:p>
        </p:txBody>
      </p:sp>
      <p:sp>
        <p:nvSpPr>
          <p:cNvPr id="3" name="object 3"/>
          <p:cNvSpPr/>
          <p:nvPr/>
        </p:nvSpPr>
        <p:spPr>
          <a:xfrm>
            <a:off x="1028700" y="3390900"/>
            <a:ext cx="10909300" cy="441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82800" y="1752600"/>
            <a:ext cx="937260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Releases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2969259"/>
            <a:ext cx="9247505" cy="5019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Created in </a:t>
            </a:r>
            <a:r>
              <a:rPr sz="4200" dirty="0">
                <a:latin typeface="Gill Sans MT"/>
                <a:cs typeface="Gill Sans MT"/>
              </a:rPr>
              <a:t>1989 by </a:t>
            </a:r>
            <a:r>
              <a:rPr sz="4200" spc="-5" dirty="0">
                <a:latin typeface="Gill Sans MT"/>
                <a:cs typeface="Gill Sans MT"/>
              </a:rPr>
              <a:t>Guido </a:t>
            </a:r>
            <a:r>
              <a:rPr sz="4200" spc="-10" dirty="0">
                <a:latin typeface="Gill Sans MT"/>
                <a:cs typeface="Gill Sans MT"/>
              </a:rPr>
              <a:t>Van</a:t>
            </a:r>
            <a:r>
              <a:rPr sz="4200" spc="-5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Rossum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Python </a:t>
            </a:r>
            <a:r>
              <a:rPr sz="4200" dirty="0">
                <a:latin typeface="Gill Sans MT"/>
                <a:cs typeface="Gill Sans MT"/>
              </a:rPr>
              <a:t>1.0 </a:t>
            </a:r>
            <a:r>
              <a:rPr sz="4200" spc="-5" dirty="0">
                <a:latin typeface="Gill Sans MT"/>
                <a:cs typeface="Gill Sans MT"/>
              </a:rPr>
              <a:t>released </a:t>
            </a:r>
            <a:r>
              <a:rPr sz="4200" dirty="0">
                <a:latin typeface="Gill Sans MT"/>
                <a:cs typeface="Gill Sans MT"/>
              </a:rPr>
              <a:t>in</a:t>
            </a:r>
            <a:r>
              <a:rPr sz="4200" spc="-50" dirty="0">
                <a:latin typeface="Gill Sans MT"/>
                <a:cs typeface="Gill Sans MT"/>
              </a:rPr>
              <a:t> </a:t>
            </a:r>
            <a:r>
              <a:rPr sz="4200" dirty="0">
                <a:latin typeface="Gill Sans MT"/>
                <a:cs typeface="Gill Sans MT"/>
              </a:rPr>
              <a:t>1994</a:t>
            </a: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Python </a:t>
            </a:r>
            <a:r>
              <a:rPr sz="4200" dirty="0">
                <a:latin typeface="Gill Sans MT"/>
                <a:cs typeface="Gill Sans MT"/>
              </a:rPr>
              <a:t>2.0 </a:t>
            </a:r>
            <a:r>
              <a:rPr sz="4200" spc="-5" dirty="0">
                <a:latin typeface="Gill Sans MT"/>
                <a:cs typeface="Gill Sans MT"/>
              </a:rPr>
              <a:t>released </a:t>
            </a:r>
            <a:r>
              <a:rPr sz="4200" dirty="0">
                <a:latin typeface="Gill Sans MT"/>
                <a:cs typeface="Gill Sans MT"/>
              </a:rPr>
              <a:t>in</a:t>
            </a:r>
            <a:r>
              <a:rPr sz="4200" spc="-50" dirty="0">
                <a:latin typeface="Gill Sans MT"/>
                <a:cs typeface="Gill Sans MT"/>
              </a:rPr>
              <a:t> </a:t>
            </a:r>
            <a:r>
              <a:rPr sz="4200" dirty="0">
                <a:latin typeface="Gill Sans MT"/>
                <a:cs typeface="Gill Sans MT"/>
              </a:rPr>
              <a:t>2000</a:t>
            </a: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Python </a:t>
            </a:r>
            <a:r>
              <a:rPr sz="4200" dirty="0">
                <a:latin typeface="Gill Sans MT"/>
                <a:cs typeface="Gill Sans MT"/>
              </a:rPr>
              <a:t>3.0 </a:t>
            </a:r>
            <a:r>
              <a:rPr sz="4200" spc="-5" dirty="0">
                <a:latin typeface="Gill Sans MT"/>
                <a:cs typeface="Gill Sans MT"/>
              </a:rPr>
              <a:t>released </a:t>
            </a:r>
            <a:r>
              <a:rPr sz="4200" dirty="0">
                <a:latin typeface="Gill Sans MT"/>
                <a:cs typeface="Gill Sans MT"/>
              </a:rPr>
              <a:t>in</a:t>
            </a:r>
            <a:r>
              <a:rPr sz="4200" spc="-50" dirty="0">
                <a:latin typeface="Gill Sans MT"/>
                <a:cs typeface="Gill Sans MT"/>
              </a:rPr>
              <a:t> </a:t>
            </a:r>
            <a:r>
              <a:rPr sz="4200" dirty="0">
                <a:latin typeface="Gill Sans MT"/>
                <a:cs typeface="Gill Sans MT"/>
              </a:rPr>
              <a:t>2008</a:t>
            </a: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Python </a:t>
            </a:r>
            <a:r>
              <a:rPr lang="en-GB" sz="4200" dirty="0">
                <a:latin typeface="Gill Sans MT"/>
                <a:cs typeface="Gill Sans MT"/>
              </a:rPr>
              <a:t>3.6.2</a:t>
            </a:r>
            <a:r>
              <a:rPr sz="4200" dirty="0">
                <a:latin typeface="Gill Sans MT"/>
                <a:cs typeface="Gill Sans MT"/>
              </a:rPr>
              <a:t> is </a:t>
            </a:r>
            <a:r>
              <a:rPr sz="4200" spc="-5" dirty="0">
                <a:latin typeface="Gill Sans MT"/>
                <a:cs typeface="Gill Sans MT"/>
              </a:rPr>
              <a:t>the recommended</a:t>
            </a:r>
            <a:r>
              <a:rPr sz="4200" spc="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version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40529" y="760730"/>
            <a:ext cx="452564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Resources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4344670"/>
            <a:ext cx="6142990" cy="2576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u="heavy" spc="-5" dirty="0">
                <a:solidFill>
                  <a:srgbClr val="009898"/>
                </a:solidFill>
                <a:uFill>
                  <a:solidFill>
                    <a:srgbClr val="009898"/>
                  </a:solidFill>
                </a:uFill>
                <a:latin typeface="Gill Sans MT"/>
                <a:cs typeface="Gill Sans MT"/>
                <a:hlinkClick r:id="rId2"/>
              </a:rPr>
              <a:t>http://python.org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/</a:t>
            </a:r>
            <a:endParaRPr sz="420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u="heavy" spc="-5" dirty="0">
                <a:solidFill>
                  <a:srgbClr val="009898"/>
                </a:solidFill>
                <a:uFill>
                  <a:solidFill>
                    <a:srgbClr val="009898"/>
                  </a:solidFill>
                </a:uFill>
                <a:latin typeface="Gill Sans MT"/>
                <a:cs typeface="Gill Sans MT"/>
                <a:hlinkClick r:id="rId3"/>
              </a:rPr>
              <a:t>http://diveintopython.org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/</a:t>
            </a:r>
            <a:endParaRPr sz="420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u="heavy" spc="-5" dirty="0">
                <a:solidFill>
                  <a:srgbClr val="009898"/>
                </a:solidFill>
                <a:uFill>
                  <a:solidFill>
                    <a:srgbClr val="009898"/>
                  </a:solidFill>
                </a:uFill>
                <a:latin typeface="Gill Sans MT"/>
                <a:cs typeface="Gill Sans MT"/>
                <a:hlinkClick r:id="rId4"/>
              </a:rPr>
              <a:t>http://djangoproject.com</a:t>
            </a:r>
            <a:r>
              <a:rPr sz="4200" spc="-5" dirty="0">
                <a:solidFill>
                  <a:srgbClr val="FFFFFF"/>
                </a:solidFill>
                <a:latin typeface="Gill Sans MT"/>
                <a:cs typeface="Gill Sans MT"/>
              </a:rPr>
              <a:t>/</a:t>
            </a:r>
            <a:endParaRPr sz="4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5900" y="2057400"/>
            <a:ext cx="12534900" cy="769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8679" y="760730"/>
            <a:ext cx="364871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Example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3600" y="760730"/>
            <a:ext cx="619696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Going</a:t>
            </a:r>
            <a:r>
              <a:rPr spc="-85" dirty="0"/>
              <a:t> </a:t>
            </a:r>
            <a:r>
              <a:rPr spc="-5" dirty="0"/>
              <a:t>Further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3427729"/>
            <a:ext cx="4601845" cy="4410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Decorators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Context</a:t>
            </a:r>
            <a:r>
              <a:rPr sz="4200" spc="-3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Managers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9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Lambda</a:t>
            </a:r>
            <a:r>
              <a:rPr sz="4200" spc="-25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functions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Generators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...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86859" y="4164329"/>
            <a:ext cx="483489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Questions?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30400" y="4164329"/>
            <a:ext cx="94488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200" spc="-5" dirty="0"/>
              <a:t>S</a:t>
            </a:r>
            <a:r>
              <a:rPr sz="7200" spc="10" dirty="0"/>
              <a:t>y</a:t>
            </a:r>
            <a:r>
              <a:rPr sz="7200" dirty="0"/>
              <a:t>ntax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14432" y="1752600"/>
            <a:ext cx="556133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Hello</a:t>
            </a:r>
            <a:r>
              <a:rPr spc="-100" dirty="0"/>
              <a:t> </a:t>
            </a:r>
            <a:r>
              <a:rPr spc="-10" dirty="0"/>
              <a:t>World</a:t>
            </a:r>
          </a:p>
        </p:txBody>
      </p:sp>
      <p:sp>
        <p:nvSpPr>
          <p:cNvPr id="3" name="object 3"/>
          <p:cNvSpPr/>
          <p:nvPr/>
        </p:nvSpPr>
        <p:spPr>
          <a:xfrm>
            <a:off x="2997200" y="4419600"/>
            <a:ext cx="6972300" cy="2362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556250" y="6732269"/>
            <a:ext cx="18776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Gill Sans MT"/>
                <a:cs typeface="Gill Sans MT"/>
              </a:rPr>
              <a:t>hello_world.py</a:t>
            </a:r>
            <a:endParaRPr sz="24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06600" y="1828800"/>
            <a:ext cx="9345910" cy="713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Indentation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25600" y="4038600"/>
            <a:ext cx="9548495" cy="31889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584200" marR="1960245" indent="-571500">
              <a:lnSpc>
                <a:spcPts val="4830"/>
              </a:lnSpc>
              <a:spcBef>
                <a:spcPts val="434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Most languages </a:t>
            </a:r>
            <a:r>
              <a:rPr sz="4200" dirty="0">
                <a:latin typeface="Gill Sans MT"/>
                <a:cs typeface="Gill Sans MT"/>
              </a:rPr>
              <a:t>don’t </a:t>
            </a:r>
            <a:r>
              <a:rPr sz="4200" spc="-5" dirty="0">
                <a:latin typeface="Gill Sans MT"/>
                <a:cs typeface="Gill Sans MT"/>
              </a:rPr>
              <a:t>care about  indentation</a:t>
            </a:r>
            <a:endParaRPr sz="4200" dirty="0">
              <a:latin typeface="Gill Sans MT"/>
              <a:cs typeface="Gill Sans MT"/>
            </a:endParaRPr>
          </a:p>
          <a:p>
            <a:pPr marL="584200" indent="-571500">
              <a:lnSpc>
                <a:spcPct val="100000"/>
              </a:lnSpc>
              <a:spcBef>
                <a:spcPts val="2055"/>
              </a:spcBef>
              <a:buSzPct val="170238"/>
              <a:buChar char="•"/>
              <a:tabLst>
                <a:tab pos="584200" algn="l"/>
              </a:tabLst>
            </a:pPr>
            <a:r>
              <a:rPr sz="4200" spc="-5" dirty="0">
                <a:latin typeface="Gill Sans MT"/>
                <a:cs typeface="Gill Sans MT"/>
              </a:rPr>
              <a:t>Most humans </a:t>
            </a:r>
            <a:r>
              <a:rPr sz="4200" dirty="0">
                <a:latin typeface="Gill Sans MT"/>
                <a:cs typeface="Gill Sans MT"/>
              </a:rPr>
              <a:t>do</a:t>
            </a:r>
          </a:p>
          <a:p>
            <a:pPr marL="584200" indent="-571500">
              <a:lnSpc>
                <a:spcPct val="100000"/>
              </a:lnSpc>
              <a:spcBef>
                <a:spcPts val="2180"/>
              </a:spcBef>
              <a:buSzPct val="170238"/>
              <a:buChar char="•"/>
              <a:tabLst>
                <a:tab pos="584200" algn="l"/>
              </a:tabLst>
            </a:pPr>
            <a:r>
              <a:rPr sz="4200" dirty="0">
                <a:latin typeface="Gill Sans MT"/>
                <a:cs typeface="Gill Sans MT"/>
              </a:rPr>
              <a:t>We </a:t>
            </a:r>
            <a:r>
              <a:rPr sz="4200" spc="-5" dirty="0">
                <a:latin typeface="Gill Sans MT"/>
                <a:cs typeface="Gill Sans MT"/>
              </a:rPr>
              <a:t>tend to group similar things</a:t>
            </a:r>
            <a:r>
              <a:rPr sz="4200" spc="50" dirty="0">
                <a:latin typeface="Gill Sans MT"/>
                <a:cs typeface="Gill Sans MT"/>
              </a:rPr>
              <a:t> </a:t>
            </a:r>
            <a:r>
              <a:rPr sz="4200" spc="-5" dirty="0">
                <a:latin typeface="Gill Sans MT"/>
                <a:cs typeface="Gill Sans MT"/>
              </a:rPr>
              <a:t>together</a:t>
            </a:r>
            <a:endParaRPr sz="42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327</TotalTime>
  <Words>370</Words>
  <Application>Microsoft Office PowerPoint</Application>
  <PresentationFormat>Custom</PresentationFormat>
  <Paragraphs>131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6" baseType="lpstr">
      <vt:lpstr>Arial</vt:lpstr>
      <vt:lpstr>Gill Sans MT</vt:lpstr>
      <vt:lpstr>Gallery</vt:lpstr>
      <vt:lpstr>PowerPoint Presentation</vt:lpstr>
      <vt:lpstr>Overview</vt:lpstr>
      <vt:lpstr>What is Python</vt:lpstr>
      <vt:lpstr>Features</vt:lpstr>
      <vt:lpstr>Who Uses Python</vt:lpstr>
      <vt:lpstr>Releases</vt:lpstr>
      <vt:lpstr>Syntax</vt:lpstr>
      <vt:lpstr>Hello World</vt:lpstr>
      <vt:lpstr>Indentation</vt:lpstr>
      <vt:lpstr>Indentation</vt:lpstr>
      <vt:lpstr>Indentation</vt:lpstr>
      <vt:lpstr>Indentation</vt:lpstr>
      <vt:lpstr>Indentation</vt:lpstr>
      <vt:lpstr>Indentation</vt:lpstr>
      <vt:lpstr>Comments</vt:lpstr>
      <vt:lpstr>Types</vt:lpstr>
      <vt:lpstr>Strings</vt:lpstr>
      <vt:lpstr>Numbers</vt:lpstr>
      <vt:lpstr>Null</vt:lpstr>
      <vt:lpstr>Lists</vt:lpstr>
      <vt:lpstr>Lists</vt:lpstr>
      <vt:lpstr>Dictionaries</vt:lpstr>
      <vt:lpstr>Dictionary Methods</vt:lpstr>
      <vt:lpstr>Booleans</vt:lpstr>
      <vt:lpstr>Operators</vt:lpstr>
      <vt:lpstr>Arithmetic</vt:lpstr>
      <vt:lpstr>String Manipulation</vt:lpstr>
      <vt:lpstr>Logical Comparison</vt:lpstr>
      <vt:lpstr>Identity Comparison</vt:lpstr>
      <vt:lpstr>Arithmetic Comparison</vt:lpstr>
      <vt:lpstr>Control Flow</vt:lpstr>
      <vt:lpstr>Conditionals</vt:lpstr>
      <vt:lpstr>For Loop</vt:lpstr>
      <vt:lpstr>Expanded For Loop</vt:lpstr>
      <vt:lpstr>While Loop</vt:lpstr>
      <vt:lpstr>List Comprehensions</vt:lpstr>
      <vt:lpstr>Functions</vt:lpstr>
      <vt:lpstr>Basic Function</vt:lpstr>
      <vt:lpstr>Function Arguments</vt:lpstr>
      <vt:lpstr>Arbitrary Arguments</vt:lpstr>
      <vt:lpstr>Fibonacci</vt:lpstr>
      <vt:lpstr>Fibonacci Generator</vt:lpstr>
      <vt:lpstr>Classes</vt:lpstr>
      <vt:lpstr>Class Declaration</vt:lpstr>
      <vt:lpstr>Class Attributes</vt:lpstr>
      <vt:lpstr>Class Methods</vt:lpstr>
      <vt:lpstr>Class Instantiation &amp;  Attribute Access</vt:lpstr>
      <vt:lpstr>Class Inheritance</vt:lpstr>
      <vt:lpstr>Python’s Way</vt:lpstr>
      <vt:lpstr>Imports</vt:lpstr>
      <vt:lpstr>Imports</vt:lpstr>
      <vt:lpstr>More Imports</vt:lpstr>
      <vt:lpstr>Error Handling</vt:lpstr>
      <vt:lpstr>Documentation</vt:lpstr>
      <vt:lpstr>Docstrings</vt:lpstr>
      <vt:lpstr>Tools</vt:lpstr>
      <vt:lpstr>Web Frameworks</vt:lpstr>
      <vt:lpstr>IDEs</vt:lpstr>
      <vt:lpstr>Package Management</vt:lpstr>
      <vt:lpstr>Resources</vt:lpstr>
      <vt:lpstr>Example</vt:lpstr>
      <vt:lpstr>Going Further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Bhavika Shah</cp:lastModifiedBy>
  <cp:revision>7</cp:revision>
  <dcterms:created xsi:type="dcterms:W3CDTF">2017-10-30T14:22:54Z</dcterms:created>
  <dcterms:modified xsi:type="dcterms:W3CDTF">2017-10-30T19:51:01Z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2010-09-12T00:00:00Z</vt:filetime>
  </property>
  <property fmtid="{D5CDD505-2E9C-101B-9397-08002B2CF9AE}" pid="3" name="Creator">
    <vt:lpwstr>Impress</vt:lpwstr>
  </property>
  <property fmtid="{D5CDD505-2E9C-101B-9397-08002B2CF9AE}" pid="4" name="LastSaved">
    <vt:filetime>2017-10-30T00:00:00Z</vt:filetime>
  </property>
</Properties>
</file>